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5" r:id="rId35"/>
    <p:sldId id="288" r:id="rId36"/>
    <p:sldId id="289" r:id="rId37"/>
    <p:sldId id="290" r:id="rId38"/>
    <p:sldId id="291" r:id="rId39"/>
    <p:sldId id="292" r:id="rId40"/>
    <p:sldId id="293" r:id="rId41"/>
    <p:sldId id="294" r:id="rId4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015C0F7E-9DE2-4EF8-91C4-1D41AE52E7CF}">
          <p14:sldIdLst>
            <p14:sldId id="296"/>
            <p14:sldId id="274"/>
            <p14:sldId id="256"/>
            <p14:sldId id="257"/>
          </p14:sldIdLst>
        </p14:section>
        <p14:section name="Sección sin título" id="{B22748F7-1C5F-43B1-9EB0-612585A1E142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95"/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FA8287-3BFA-4DB8-A20D-67F954622784}" type="datetimeFigureOut">
              <a:rPr lang="es-MX" smtClean="0"/>
              <a:pPr/>
              <a:t>06/06/2013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1E8779-FAEA-4D9C-A034-8B21A9338F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Tu gracia, Señor, inspire nuestras obras,</a:t>
            </a:r>
          </a:p>
          <a:p>
            <a:r>
              <a:rPr lang="es-MX" sz="3200" dirty="0" smtClean="0"/>
              <a:t>las sostenga y acompañe,</a:t>
            </a:r>
          </a:p>
          <a:p>
            <a:r>
              <a:rPr lang="es-MX" sz="3200" dirty="0" smtClean="0"/>
              <a:t>para que todo nuestro trabajo brote de ti como de su fuente y tienda a ti como a su fin,</a:t>
            </a:r>
          </a:p>
          <a:p>
            <a:r>
              <a:rPr lang="es-MX" sz="3200" dirty="0" smtClean="0"/>
              <a:t>por Jesucristo Nuestro Señor.  </a:t>
            </a:r>
          </a:p>
          <a:p>
            <a:r>
              <a:rPr lang="es-MX" sz="3200" dirty="0" smtClean="0"/>
              <a:t>AMÉN.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61300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16369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Debe </a:t>
            </a:r>
            <a:r>
              <a:rPr lang="es-MX" dirty="0"/>
              <a:t>ayudar siempre a captar y seguir con fidelidad y entusiasmo la dinámica profunda en sintonía con su Presidente</a:t>
            </a:r>
            <a:r>
              <a:rPr lang="es-MX" dirty="0" smtClean="0"/>
              <a:t>…</a:t>
            </a:r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400" dirty="0" smtClean="0">
                <a:solidFill>
                  <a:schemeClr val="tx1"/>
                </a:solidFill>
                <a:effectLst/>
              </a:rPr>
              <a:t>El </a:t>
            </a:r>
            <a:r>
              <a:rPr lang="es-MX" sz="2400" dirty="0">
                <a:solidFill>
                  <a:schemeClr val="tx1"/>
                </a:solidFill>
                <a:effectLst/>
              </a:rPr>
              <a:t>animador ha de estar en la asamblea, pero sin desviar la atención de la celebración hacia él. 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6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Su función </a:t>
            </a:r>
            <a:r>
              <a:rPr lang="es-MX" dirty="0"/>
              <a:t>es la de ser mediador entre la acción litúrgica y la asamblea, lo que hace que sea armónica por medio de la música, por eso su lugar, en la asamblea, ha de ser en un lugar visible, pero discreto</a:t>
            </a:r>
            <a:r>
              <a:rPr lang="es-MX" dirty="0" smtClean="0"/>
              <a:t>.«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 </a:t>
            </a:r>
            <a:r>
              <a:rPr lang="es-MX" dirty="0"/>
              <a:t>(A. ALCALDE, Pastoral del canto litúrgico, Sal </a:t>
            </a:r>
            <a:r>
              <a:rPr lang="es-MX" dirty="0" err="1"/>
              <a:t>Terrae</a:t>
            </a:r>
            <a:r>
              <a:rPr lang="es-MX" dirty="0"/>
              <a:t>, Santander 1997, pp. 54-55).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023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 smtClean="0"/>
          </a:p>
          <a:p>
            <a:pPr algn="just"/>
            <a:r>
              <a:rPr lang="es-MX" sz="3200" dirty="0" smtClean="0"/>
              <a:t>“A </a:t>
            </a:r>
            <a:r>
              <a:rPr lang="es-MX" sz="3200" dirty="0"/>
              <a:t>todos los ministros litúrgicos del canto y  de la música, especialmente a los jóvenes, habrá que ayudarlos en tres líneas de formación fundamental.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effectLst/>
              </a:rPr>
              <a:t>3.- SU </a:t>
            </a:r>
            <a:r>
              <a:rPr lang="es-MX" dirty="0">
                <a:effectLst/>
              </a:rPr>
              <a:t>PERFIL FORMATIVO.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153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 smtClean="0"/>
          </a:p>
          <a:p>
            <a:pPr algn="just"/>
            <a:r>
              <a:rPr lang="es-MX" dirty="0" smtClean="0"/>
              <a:t>Para </a:t>
            </a:r>
            <a:r>
              <a:rPr lang="es-MX" dirty="0"/>
              <a:t>que conozcan y amen más a Cristo y a la  Iglesia, y su vida sea verdaderamente cristiana. Su ministerio no puede ser auténtico si no hay coherencia entre la fe y su vida diaria.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effectLst/>
              </a:rPr>
              <a:t>FORMACIÓN CRISTIANA.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12526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pPr algn="just"/>
            <a:r>
              <a:rPr lang="es-MX" dirty="0" smtClean="0"/>
              <a:t>Para </a:t>
            </a:r>
            <a:r>
              <a:rPr lang="es-MX" dirty="0"/>
              <a:t>que su aportación esté cada vez más a la altura de lo que su servicio a Dios y a la comunidad pide, y así puedan ellos mismos celebrar y vivir su fe,  y ayudar a los demás a que la celebren y la vivan.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mtClean="0">
                <a:effectLst/>
              </a:rPr>
              <a:t>FORMACIÓN </a:t>
            </a:r>
            <a:r>
              <a:rPr lang="es-MX" dirty="0">
                <a:effectLst/>
              </a:rPr>
              <a:t>LITÚRGICA.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8273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just"/>
            <a:r>
              <a:rPr lang="es-MX" dirty="0" smtClean="0"/>
              <a:t>Puesto </a:t>
            </a:r>
            <a:r>
              <a:rPr lang="es-MX" dirty="0"/>
              <a:t>que la música sagrada es un arte, y por lo mismo tiene una disciplina, requiere de técnicas de la voz y de los instrumentos para que exprese con auténtica belleza la fe que celebra. </a:t>
            </a:r>
            <a:r>
              <a:rPr lang="es-MX" dirty="0" smtClean="0"/>
              <a:t>“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(Orientaciones Pastorales del E. Mexicano sobre Música Sagrada 1997, N° 24)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effectLst/>
              </a:rPr>
              <a:t>FORMACIÓN TÉCNICA. </a:t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06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400" dirty="0"/>
              <a:t>4.- SU CONOCIMENTO DE LA ESTRUCTURA DE LA EUCARISTÍA Y LOS DIFERENTES CANTOS DE LA CELEBRACIÓN.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8365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* </a:t>
            </a:r>
            <a:r>
              <a:rPr lang="es-MX" b="1" dirty="0" smtClean="0"/>
              <a:t>Propio </a:t>
            </a:r>
            <a:r>
              <a:rPr lang="es-MX" b="1" dirty="0"/>
              <a:t>de la Misa</a:t>
            </a:r>
            <a:r>
              <a:rPr lang="es-MX" dirty="0"/>
              <a:t>.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 </a:t>
            </a:r>
            <a:r>
              <a:rPr lang="es-MX" dirty="0"/>
              <a:t>el canto que acompaña la procesión de entrada. Introduce en la celebración. 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Ha </a:t>
            </a:r>
            <a:r>
              <a:rPr lang="es-MX" dirty="0"/>
              <a:t>de ser un canto sonoro, amplio, fuete y solemne. Es una invitación a la convocación, a la unidad y la alegría de la comunidad que se reúne para alabar al Señor.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dirty="0">
                <a:solidFill>
                  <a:schemeClr val="tx1"/>
                </a:solidFill>
                <a:effectLst/>
              </a:rPr>
              <a:t>* CANTOS PROCESIONAL – DE ENTRADA- </a:t>
            </a:r>
            <a:r>
              <a:rPr lang="es-MX" sz="3200" dirty="0" smtClean="0">
                <a:solidFill>
                  <a:schemeClr val="tx1"/>
                </a:solidFill>
                <a:effectLst/>
              </a:rPr>
              <a:t>IGMR</a:t>
            </a:r>
            <a:r>
              <a:rPr lang="es-MX" sz="3200" dirty="0">
                <a:solidFill>
                  <a:schemeClr val="tx1"/>
                </a:solidFill>
                <a:effectLst/>
              </a:rPr>
              <a:t>. 46-47. 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12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Ordinario </a:t>
            </a:r>
            <a:r>
              <a:rPr lang="es-MX" dirty="0"/>
              <a:t>de la misa.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Es </a:t>
            </a:r>
            <a:r>
              <a:rPr lang="es-MX" dirty="0"/>
              <a:t>una aclamación puramente cristológica, es una alabanza, un homenaje a su poder que venció  la muerte y el pecado. </a:t>
            </a:r>
            <a:endParaRPr lang="es-MX" dirty="0" smtClean="0"/>
          </a:p>
          <a:p>
            <a:endParaRPr lang="es-MX" b="1" dirty="0"/>
          </a:p>
          <a:p>
            <a:r>
              <a:rPr lang="es-MX" b="1" dirty="0" smtClean="0"/>
              <a:t>El </a:t>
            </a:r>
            <a:r>
              <a:rPr lang="es-MX" b="1" dirty="0"/>
              <a:t>texto litúrgico nunca de cambiarse.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>
                <a:effectLst/>
              </a:rPr>
              <a:t>* INVOCACIÓN, SEÑOR TEN PIEDAD. IGMR 52.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3309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r>
              <a:rPr lang="es-MX" dirty="0" smtClean="0"/>
              <a:t>Ordinario </a:t>
            </a:r>
            <a:r>
              <a:rPr lang="es-MX" dirty="0"/>
              <a:t>de la </a:t>
            </a:r>
            <a:r>
              <a:rPr lang="es-MX" dirty="0" smtClean="0"/>
              <a:t>Misa.</a:t>
            </a:r>
          </a:p>
          <a:p>
            <a:endParaRPr lang="es-MX" dirty="0"/>
          </a:p>
          <a:p>
            <a:r>
              <a:rPr lang="es-MX" dirty="0" smtClean="0"/>
              <a:t>Es </a:t>
            </a:r>
            <a:r>
              <a:rPr lang="es-MX" dirty="0"/>
              <a:t>una sinfonía de aclamaciones y súplicas para la glorificación de Dios, adoración y acción de gracias. Se bendice su nombre, se le implora su perdón y se le pide que atienda nuestras súplicas. El texto litúrgico nunca debe cambiarse.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effectLst/>
              </a:rPr>
              <a:t>* HIMNO DEL GLORIA. IGMR 53.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51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074235"/>
          </a:xfrm>
        </p:spPr>
        <p:txBody>
          <a:bodyPr/>
          <a:lstStyle/>
          <a:p>
            <a:r>
              <a:rPr lang="es-MX" dirty="0" smtClean="0"/>
              <a:t>Sección de música litúrgica.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es-MX" dirty="0" smtClean="0"/>
              <a:t>VADEMECUM DEL MINISTRO DE CANTO LITÚRGICO.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7179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</a:t>
            </a:r>
            <a:r>
              <a:rPr lang="es-MX" dirty="0" smtClean="0"/>
              <a:t>ropio </a:t>
            </a:r>
            <a:r>
              <a:rPr lang="es-MX" dirty="0"/>
              <a:t>de la </a:t>
            </a:r>
            <a:r>
              <a:rPr lang="es-MX" dirty="0" smtClean="0"/>
              <a:t>Misa.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ha </a:t>
            </a:r>
            <a:r>
              <a:rPr lang="es-MX" dirty="0"/>
              <a:t>de ser el que indique el leccionario (no cantos de meditación). La melodía deber ser sencilla y de fácil aprendizaje.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effectLst/>
              </a:rPr>
              <a:t>* SALMO RESPONSORIAL. IGMR 61.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7343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Ordinario </a:t>
            </a:r>
            <a:r>
              <a:rPr lang="es-MX" dirty="0"/>
              <a:t>de la Misa.   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Significa</a:t>
            </a:r>
            <a:r>
              <a:rPr lang="es-MX" dirty="0"/>
              <a:t>: “alabad a Yahvé</a:t>
            </a:r>
            <a:r>
              <a:rPr lang="es-MX" dirty="0" smtClean="0"/>
              <a:t>”.</a:t>
            </a:r>
          </a:p>
          <a:p>
            <a:r>
              <a:rPr lang="es-MX" dirty="0" smtClean="0"/>
              <a:t> </a:t>
            </a:r>
          </a:p>
          <a:p>
            <a:r>
              <a:rPr lang="es-MX" dirty="0" smtClean="0"/>
              <a:t>La </a:t>
            </a:r>
            <a:r>
              <a:rPr lang="es-MX" dirty="0"/>
              <a:t>letra solo debe ser la palabra ALELUYA. </a:t>
            </a:r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música debe ser festiva y gozosa, de melodía sencilla para que el pueblo participe activamente</a:t>
            </a:r>
            <a:r>
              <a:rPr lang="es-MX" dirty="0" smtClean="0"/>
              <a:t>.</a:t>
            </a:r>
            <a:r>
              <a:rPr lang="es-MX" dirty="0"/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effectLst/>
              </a:rPr>
              <a:t>CANTO DEL ALELUYA. </a:t>
            </a:r>
            <a:r>
              <a:rPr lang="es-MX" sz="1300" dirty="0">
                <a:effectLst/>
              </a:rPr>
              <a:t>IGMR 62-63. </a:t>
            </a:r>
            <a:endParaRPr lang="es-MX" sz="1300" dirty="0"/>
          </a:p>
        </p:txBody>
      </p:sp>
    </p:spTree>
    <p:extLst>
      <p:ext uri="{BB962C8B-B14F-4D97-AF65-F5344CB8AC3E}">
        <p14:creationId xmlns:p14="http://schemas.microsoft.com/office/powerpoint/2010/main" xmlns="" val="923113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Propio </a:t>
            </a:r>
            <a:r>
              <a:rPr lang="es-MX" dirty="0"/>
              <a:t>de la Misa.   </a:t>
            </a:r>
            <a:endParaRPr lang="es-MX" dirty="0" smtClean="0"/>
          </a:p>
          <a:p>
            <a:r>
              <a:rPr lang="es-MX" dirty="0" smtClean="0"/>
              <a:t>Este </a:t>
            </a:r>
            <a:r>
              <a:rPr lang="es-MX" dirty="0"/>
              <a:t>canto forma parte de los cantos </a:t>
            </a:r>
            <a:r>
              <a:rPr lang="es-MX" dirty="0" smtClean="0"/>
              <a:t>procesionales</a:t>
            </a:r>
          </a:p>
          <a:p>
            <a:r>
              <a:rPr lang="es-MX" dirty="0" smtClean="0"/>
              <a:t>su </a:t>
            </a:r>
            <a:r>
              <a:rPr lang="es-MX" dirty="0"/>
              <a:t>uso es exclusivamente para acompañar el rito o acción litúrgica. </a:t>
            </a:r>
            <a:endParaRPr lang="es-MX" dirty="0" smtClean="0"/>
          </a:p>
          <a:p>
            <a:r>
              <a:rPr lang="es-MX" dirty="0" smtClean="0"/>
              <a:t>El </a:t>
            </a:r>
            <a:r>
              <a:rPr lang="es-MX" dirty="0"/>
              <a:t>canto se  inicia con la presentación de dones en el altar y termina cuando el sacerdote se haya lavado las manos. Los temas del canto, deben girar en torno a la presentación de los dones para la Eucaristía (PAN Y VINO) y de los dones espirituales como la fe, la esperanza y la caridad.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effectLst/>
              </a:rPr>
              <a:t>PRESENTACIÓN DE DONES. </a:t>
            </a:r>
            <a:r>
              <a:rPr lang="es-MX" sz="1300" dirty="0">
                <a:effectLst/>
              </a:rPr>
              <a:t>IGMR 74</a:t>
            </a:r>
            <a:r>
              <a:rPr lang="es-MX" sz="1300" dirty="0" smtClean="0">
                <a:effectLst/>
              </a:rPr>
              <a:t>.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80310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Ordinario </a:t>
            </a:r>
            <a:r>
              <a:rPr lang="es-MX" dirty="0"/>
              <a:t>de la </a:t>
            </a:r>
            <a:r>
              <a:rPr lang="es-MX" dirty="0" smtClean="0"/>
              <a:t>Misa.</a:t>
            </a:r>
          </a:p>
          <a:p>
            <a:r>
              <a:rPr lang="es-MX" dirty="0" smtClean="0"/>
              <a:t>Es </a:t>
            </a:r>
            <a:r>
              <a:rPr lang="es-MX" dirty="0"/>
              <a:t>una aclamación jubilosa, unánime y </a:t>
            </a:r>
            <a:r>
              <a:rPr lang="es-MX" dirty="0" smtClean="0"/>
              <a:t>solemne.</a:t>
            </a:r>
          </a:p>
          <a:p>
            <a:r>
              <a:rPr lang="es-MX" dirty="0" smtClean="0"/>
              <a:t>Es </a:t>
            </a:r>
            <a:r>
              <a:rPr lang="es-MX" dirty="0"/>
              <a:t>un </a:t>
            </a:r>
            <a:r>
              <a:rPr lang="es-MX" dirty="0" smtClean="0"/>
              <a:t>trisagio (Trinitario), </a:t>
            </a:r>
            <a:r>
              <a:rPr lang="es-MX" dirty="0"/>
              <a:t>canto de triunfo y un himno grandioso de </a:t>
            </a:r>
            <a:r>
              <a:rPr lang="es-MX" dirty="0" smtClean="0"/>
              <a:t>gloria.</a:t>
            </a:r>
          </a:p>
          <a:p>
            <a:r>
              <a:rPr lang="es-MX" dirty="0" smtClean="0"/>
              <a:t>El </a:t>
            </a:r>
            <a:r>
              <a:rPr lang="es-MX" dirty="0"/>
              <a:t>texto ha de ser el que indica el Misal Romano, por lo cual </a:t>
            </a:r>
            <a:r>
              <a:rPr lang="es-MX" b="1" u="sng" dirty="0"/>
              <a:t>no debe de omitírsele ni agregársele nada.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effectLst/>
              </a:rPr>
              <a:t>CANTO DEL SANTO.</a:t>
            </a:r>
            <a:r>
              <a:rPr lang="es-MX" sz="1600" dirty="0">
                <a:effectLst/>
              </a:rPr>
              <a:t>IGMR 79b</a:t>
            </a:r>
            <a:r>
              <a:rPr lang="es-MX" sz="1600" dirty="0" smtClean="0">
                <a:effectLst/>
              </a:rPr>
              <a:t>.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82467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Ordinario de la Misa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Amén</a:t>
            </a:r>
            <a:r>
              <a:rPr lang="es-MX" dirty="0"/>
              <a:t>, fin de la Plegaria </a:t>
            </a:r>
            <a:r>
              <a:rPr lang="es-MX" dirty="0" smtClean="0"/>
              <a:t>Eucarística.</a:t>
            </a:r>
          </a:p>
          <a:p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doxología es una glorificación trinitaria, a Dios Padre, Hijo y Espíritu </a:t>
            </a:r>
            <a:r>
              <a:rPr lang="es-MX" dirty="0" smtClean="0"/>
              <a:t>Santo </a:t>
            </a:r>
          </a:p>
          <a:p>
            <a:r>
              <a:rPr lang="es-MX" dirty="0" smtClean="0"/>
              <a:t>(Por Cristo, con él y en él……..).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effectLst/>
              </a:rPr>
              <a:t>DOXOLOGÍA. </a:t>
            </a:r>
            <a:r>
              <a:rPr lang="es-MX" sz="1400" dirty="0" smtClean="0">
                <a:effectLst/>
              </a:rPr>
              <a:t>IGMR</a:t>
            </a:r>
            <a:r>
              <a:rPr lang="es-MX" sz="1400" dirty="0">
                <a:effectLst/>
              </a:rPr>
              <a:t>. 79h</a:t>
            </a:r>
            <a:r>
              <a:rPr lang="es-MX" sz="1400" dirty="0" smtClean="0">
                <a:effectLst/>
              </a:rPr>
              <a:t>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xmlns="" val="1566024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Ordinario </a:t>
            </a:r>
            <a:r>
              <a:rPr lang="es-MX" dirty="0"/>
              <a:t>de la </a:t>
            </a:r>
            <a:r>
              <a:rPr lang="es-MX" dirty="0" smtClean="0"/>
              <a:t>Misa.</a:t>
            </a:r>
          </a:p>
          <a:p>
            <a:endParaRPr lang="es-MX" dirty="0" smtClean="0"/>
          </a:p>
          <a:p>
            <a:r>
              <a:rPr lang="es-MX" dirty="0" smtClean="0"/>
              <a:t>Es </a:t>
            </a:r>
            <a:r>
              <a:rPr lang="es-MX" dirty="0"/>
              <a:t>uno de los grandes tesoros de la Iglesia, porque es la  misma oración que el Hijo de Dios Padre nos ha enseñado.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Si </a:t>
            </a:r>
            <a:r>
              <a:rPr lang="es-MX" dirty="0"/>
              <a:t>se canta, hágase de tal manera que el texto resalte sobre la </a:t>
            </a:r>
            <a:r>
              <a:rPr lang="es-MX" dirty="0" smtClean="0"/>
              <a:t>música.</a:t>
            </a:r>
          </a:p>
          <a:p>
            <a:r>
              <a:rPr lang="es-MX" dirty="0" smtClean="0"/>
              <a:t>La </a:t>
            </a:r>
            <a:r>
              <a:rPr lang="es-MX" dirty="0"/>
              <a:t>melodía ha de ser sencilla y lineal.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effectLst/>
              </a:rPr>
              <a:t>PADRE NUESTRO.</a:t>
            </a:r>
            <a:r>
              <a:rPr lang="es-MX" sz="1400" dirty="0">
                <a:effectLst/>
              </a:rPr>
              <a:t>IGMR. </a:t>
            </a:r>
            <a:r>
              <a:rPr lang="es-MX" sz="1400" dirty="0" smtClean="0">
                <a:effectLst/>
              </a:rPr>
              <a:t>81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xmlns="" val="3139804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Ordinario </a:t>
            </a:r>
            <a:r>
              <a:rPr lang="es-MX" dirty="0"/>
              <a:t>de la </a:t>
            </a:r>
            <a:r>
              <a:rPr lang="es-MX" dirty="0" smtClean="0"/>
              <a:t>Misa.</a:t>
            </a:r>
          </a:p>
          <a:p>
            <a:endParaRPr lang="es-MX" dirty="0" smtClean="0"/>
          </a:p>
          <a:p>
            <a:r>
              <a:rPr lang="es-MX" dirty="0" smtClean="0"/>
              <a:t>Cordero </a:t>
            </a:r>
            <a:r>
              <a:rPr lang="es-MX" dirty="0"/>
              <a:t>de Dios es un título cristológico que va ligado al testimonio de Juan el Bautista ante los discípulos de Jesús (</a:t>
            </a:r>
            <a:r>
              <a:rPr lang="es-MX" dirty="0" err="1"/>
              <a:t>Jn</a:t>
            </a:r>
            <a:r>
              <a:rPr lang="es-MX" dirty="0"/>
              <a:t> 1, 36-39</a:t>
            </a:r>
            <a:r>
              <a:rPr lang="es-MX" dirty="0" smtClean="0"/>
              <a:t>).</a:t>
            </a:r>
          </a:p>
          <a:p>
            <a:endParaRPr lang="es-MX" dirty="0" smtClean="0"/>
          </a:p>
          <a:p>
            <a:r>
              <a:rPr lang="es-MX" dirty="0" smtClean="0"/>
              <a:t>Es </a:t>
            </a:r>
            <a:r>
              <a:rPr lang="es-MX" dirty="0"/>
              <a:t>un canto sacrificial y no de  relleno. El texto es el que se indica en el Misal Romano y no puede ser sustituido por algún otro.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100" dirty="0">
                <a:effectLst/>
              </a:rPr>
              <a:t>FRACCIÓN DEL PAN,  CORDERO DE DIOS. </a:t>
            </a:r>
            <a:r>
              <a:rPr lang="es-MX" sz="1600" dirty="0">
                <a:effectLst/>
              </a:rPr>
              <a:t>IGMR 83.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xmlns="" val="2661667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Propio </a:t>
            </a:r>
            <a:r>
              <a:rPr lang="es-MX" dirty="0"/>
              <a:t>de la Misa.  </a:t>
            </a:r>
            <a:endParaRPr lang="es-MX" dirty="0" smtClean="0"/>
          </a:p>
          <a:p>
            <a:r>
              <a:rPr lang="es-MX" dirty="0" smtClean="0"/>
              <a:t>Es </a:t>
            </a:r>
            <a:r>
              <a:rPr lang="es-MX" dirty="0"/>
              <a:t>el canto procesional más antiguo y el que durante más tiempo se ha </a:t>
            </a:r>
            <a:r>
              <a:rPr lang="es-MX" dirty="0" smtClean="0"/>
              <a:t>conservado.</a:t>
            </a:r>
          </a:p>
          <a:p>
            <a:r>
              <a:rPr lang="es-MX" dirty="0" smtClean="0"/>
              <a:t>Cuando </a:t>
            </a:r>
            <a:r>
              <a:rPr lang="es-MX" dirty="0"/>
              <a:t>se ha terminado de distribuir la comunión, el sacerdote y los fieles, si se juzga oportuno, oran por un espacio de tiempo en silencio. </a:t>
            </a:r>
            <a:endParaRPr lang="es-MX" dirty="0" smtClean="0"/>
          </a:p>
          <a:p>
            <a:r>
              <a:rPr lang="es-MX" dirty="0" smtClean="0"/>
              <a:t>Si </a:t>
            </a:r>
            <a:r>
              <a:rPr lang="es-MX" dirty="0"/>
              <a:t>se prefiere, puede también cantar toda la asamblea un himno, un  salmo o algún otro canto de alabanza. </a:t>
            </a:r>
            <a:endParaRPr lang="es-MX" dirty="0" smtClean="0"/>
          </a:p>
          <a:p>
            <a:r>
              <a:rPr lang="es-MX" dirty="0" smtClean="0"/>
              <a:t>(</a:t>
            </a:r>
            <a:r>
              <a:rPr lang="es-MX" dirty="0"/>
              <a:t>N.B. no hay que temer al silencio ni pretender, obsesivamente, llenar todos los momentos de la misa con algo de canto o música. También el silencio es escuchado por Dios y es un lenguaje de amor)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effectLst/>
              </a:rPr>
              <a:t>CANTO DE COMUNIÓN. </a:t>
            </a:r>
            <a:r>
              <a:rPr lang="es-MX" sz="1600" dirty="0">
                <a:effectLst/>
              </a:rPr>
              <a:t>IGMR 88. 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194198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</a:t>
            </a:r>
            <a:r>
              <a:rPr lang="es-MX" dirty="0"/>
              <a:t>momento es una buena oportunidad para tener una bella intervención del coro, o bien para la música puramente </a:t>
            </a:r>
            <a:r>
              <a:rPr lang="es-MX" dirty="0" smtClean="0"/>
              <a:t>instrumental.</a:t>
            </a:r>
          </a:p>
          <a:p>
            <a:endParaRPr lang="es-MX" dirty="0"/>
          </a:p>
          <a:p>
            <a:r>
              <a:rPr lang="es-MX" dirty="0" smtClean="0"/>
              <a:t>Cuando </a:t>
            </a:r>
            <a:r>
              <a:rPr lang="es-MX" dirty="0"/>
              <a:t>se canta, ha de ser con sentido alegre y festivo, de gratitud, que sugiera un tono amable y agradable.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effectLst/>
              </a:rPr>
              <a:t>CANTO FINAL. </a:t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29129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MX" sz="4000" dirty="0" smtClean="0"/>
              <a:t>5</a:t>
            </a:r>
            <a:r>
              <a:rPr lang="es-MX" sz="4000" dirty="0"/>
              <a:t>.- SU CAPACIDAD PARA </a:t>
            </a:r>
            <a:r>
              <a:rPr lang="es-MX" sz="4000" dirty="0" smtClean="0"/>
              <a:t>			ELEGIR </a:t>
            </a:r>
            <a:r>
              <a:rPr lang="es-MX" sz="4000" dirty="0"/>
              <a:t>LOS CANTOS </a:t>
            </a:r>
            <a:r>
              <a:rPr lang="es-MX" sz="4000" dirty="0" smtClean="0"/>
              <a:t>			APROPIADOS </a:t>
            </a:r>
            <a:r>
              <a:rPr lang="es-MX" sz="4000" dirty="0"/>
              <a:t>PARA LA </a:t>
            </a:r>
            <a:r>
              <a:rPr lang="es-MX" sz="4000" dirty="0" smtClean="0"/>
              <a:t>		CELEBRACIÓN</a:t>
            </a:r>
            <a:r>
              <a:rPr lang="es-MX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5674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2334" y="314902"/>
            <a:ext cx="6817151" cy="453650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4709" y="5085184"/>
            <a:ext cx="7772400" cy="1350398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EL MINISTRO DE CANTO LITÚRGICO.</a:t>
            </a:r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66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	Para esto podríamos fijarnos en tres </a:t>
            </a:r>
            <a:r>
              <a:rPr lang="es-MX" dirty="0" smtClean="0"/>
              <a:t>	aspectos básicos</a:t>
            </a:r>
            <a:r>
              <a:rPr lang="es-MX" dirty="0"/>
              <a:t>.</a:t>
            </a:r>
          </a:p>
          <a:p>
            <a:pPr lvl="0"/>
            <a:endParaRPr lang="es-MX" dirty="0" smtClean="0"/>
          </a:p>
          <a:p>
            <a:pPr lvl="0"/>
            <a:r>
              <a:rPr lang="es-MX" dirty="0" smtClean="0"/>
              <a:t>1.- </a:t>
            </a:r>
            <a:r>
              <a:rPr lang="es-MX" b="1" dirty="0" smtClean="0"/>
              <a:t>Cualidades </a:t>
            </a:r>
            <a:r>
              <a:rPr lang="es-MX" b="1" dirty="0"/>
              <a:t>del texto y de la música</a:t>
            </a:r>
            <a:r>
              <a:rPr lang="es-MX" dirty="0"/>
              <a:t>: esto implica que el canto debe de tener claridad y belleza de expresión, que literalmente tenga valor y que tenga cualidades musicales.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100" dirty="0">
                <a:effectLst/>
              </a:rPr>
              <a:t>¿Cómo se puede discernir si un canto es apropiado para la celebración litúrgica</a:t>
            </a:r>
            <a:r>
              <a:rPr lang="es-MX" sz="3100" dirty="0" smtClean="0">
                <a:effectLst/>
              </a:rPr>
              <a:t>?.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90834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MX" dirty="0"/>
              <a:t>	</a:t>
            </a:r>
            <a:r>
              <a:rPr lang="es-MX" dirty="0" smtClean="0"/>
              <a:t>2.- </a:t>
            </a:r>
            <a:r>
              <a:rPr lang="es-MX" b="1" dirty="0" smtClean="0"/>
              <a:t>Contenido </a:t>
            </a:r>
            <a:r>
              <a:rPr lang="es-MX" b="1" dirty="0"/>
              <a:t>teológico cristiano</a:t>
            </a:r>
            <a:r>
              <a:rPr lang="es-MX" dirty="0"/>
              <a:t>. Que vaya de acuerdo con el Evangelio o con el mensaje central de la celebración y que esté expresado correctamente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endParaRPr lang="es-MX" dirty="0"/>
          </a:p>
          <a:p>
            <a:pPr marL="393192" lvl="1" indent="0">
              <a:buNone/>
            </a:pPr>
            <a:r>
              <a:rPr lang="es-MX" dirty="0" smtClean="0"/>
              <a:t>3.- </a:t>
            </a:r>
            <a:r>
              <a:rPr lang="es-MX" sz="2800" b="1" dirty="0" smtClean="0"/>
              <a:t>Oportunidad</a:t>
            </a:r>
            <a:r>
              <a:rPr lang="es-MX" sz="2800" dirty="0"/>
              <a:t>. Que el canto vaya de acuerdo con la celebración, que sea de acuerdo al tiempo litúrgico o fiesta que se celebra y que sea apropiado al momento de la celebración.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7777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6</a:t>
            </a:r>
            <a:r>
              <a:rPr lang="es-MX" dirty="0"/>
              <a:t>.- </a:t>
            </a:r>
            <a:r>
              <a:rPr lang="es-MX" sz="3200" dirty="0"/>
              <a:t>SU COMPETENCIA EN </a:t>
            </a:r>
            <a:r>
              <a:rPr lang="es-MX" sz="3200" dirty="0" smtClean="0"/>
              <a:t>EL </a:t>
            </a:r>
            <a:r>
              <a:rPr lang="es-MX" sz="3200" b="1" dirty="0"/>
              <a:t>CONOCIMIENTO Y APTITUD </a:t>
            </a:r>
            <a:r>
              <a:rPr lang="es-MX" sz="3200" dirty="0"/>
              <a:t>PARA LA INTERPRETACIÓN CON INSTRUMENTOS MUSICALES UTILIZADOS EN LA CELEBRACIÓN.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54006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2797771"/>
          </a:xfrm>
        </p:spPr>
        <p:txBody>
          <a:bodyPr>
            <a:normAutofit/>
          </a:bodyPr>
          <a:lstStyle/>
          <a:p>
            <a:r>
              <a:rPr lang="es-MX" dirty="0"/>
              <a:t>	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Autofit/>
          </a:bodyPr>
          <a:lstStyle/>
          <a:p>
            <a:r>
              <a:rPr lang="es-MX" sz="2400" dirty="0" smtClean="0">
                <a:effectLst/>
              </a:rPr>
              <a:t>*</a:t>
            </a:r>
            <a:r>
              <a:rPr lang="es-MX" sz="2400" dirty="0" smtClean="0">
                <a:solidFill>
                  <a:schemeClr val="tx1"/>
                </a:solidFill>
                <a:effectLst/>
              </a:rPr>
              <a:t>Sin </a:t>
            </a:r>
            <a:r>
              <a:rPr lang="es-MX" sz="2400" dirty="0">
                <a:solidFill>
                  <a:schemeClr val="tx1"/>
                </a:solidFill>
                <a:effectLst/>
              </a:rPr>
              <a:t>duda el instrumento más adecuado </a:t>
            </a:r>
            <a:r>
              <a:rPr lang="es-MX" sz="2400" dirty="0" smtClean="0">
                <a:solidFill>
                  <a:schemeClr val="tx1"/>
                </a:solidFill>
                <a:effectLst/>
              </a:rPr>
              <a:t>es </a:t>
            </a:r>
            <a:r>
              <a:rPr lang="es-MX" sz="2400" dirty="0">
                <a:solidFill>
                  <a:schemeClr val="tx1"/>
                </a:solidFill>
                <a:effectLst/>
              </a:rPr>
              <a:t>el </a:t>
            </a:r>
            <a:r>
              <a:rPr lang="es-MX" sz="2800" dirty="0">
                <a:solidFill>
                  <a:schemeClr val="tx1"/>
                </a:solidFill>
                <a:effectLst/>
              </a:rPr>
              <a:t>órgano de </a:t>
            </a:r>
            <a:r>
              <a:rPr lang="es-MX" sz="2800" dirty="0" smtClean="0">
                <a:solidFill>
                  <a:schemeClr val="tx1"/>
                </a:solidFill>
                <a:effectLst/>
              </a:rPr>
              <a:t>tubos</a:t>
            </a:r>
            <a:r>
              <a:rPr lang="es-MX" sz="2400" dirty="0">
                <a:solidFill>
                  <a:schemeClr val="tx1"/>
                </a:solidFill>
                <a:effectLst/>
              </a:rPr>
              <a:t>;</a:t>
            </a:r>
            <a:r>
              <a:rPr lang="es-MX" sz="2400" dirty="0" smtClean="0">
                <a:solidFill>
                  <a:schemeClr val="tx1"/>
                </a:solidFill>
                <a:effectLst/>
              </a:rPr>
              <a:t> por su sonido, porque  </a:t>
            </a:r>
            <a:r>
              <a:rPr lang="es-MX" sz="2400" dirty="0">
                <a:solidFill>
                  <a:schemeClr val="tx1"/>
                </a:solidFill>
                <a:effectLst/>
              </a:rPr>
              <a:t>sosteniendo el canto de la </a:t>
            </a:r>
            <a:r>
              <a:rPr lang="es-MX" sz="2400" dirty="0" smtClean="0">
                <a:solidFill>
                  <a:schemeClr val="tx1"/>
                </a:solidFill>
                <a:effectLst/>
              </a:rPr>
              <a:t>asamblea ayuda a comunicarse </a:t>
            </a:r>
            <a:r>
              <a:rPr lang="es-MX" sz="2400" dirty="0">
                <a:solidFill>
                  <a:schemeClr val="tx1"/>
                </a:solidFill>
                <a:effectLst/>
              </a:rPr>
              <a:t>de manera efectiva con las realidades celestiales (cfr. SC. 120</a:t>
            </a:r>
            <a:r>
              <a:rPr lang="es-MX" sz="2400" dirty="0" smtClean="0">
                <a:solidFill>
                  <a:schemeClr val="tx1"/>
                </a:solidFill>
                <a:effectLst/>
              </a:rPr>
              <a:t>).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025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Junto a este gran instrumento utilizado para la liturgia, se pueden admitir otros instrumentos (cuerdas, percusiones, metales, etc.), que con el consentimiento de la autoridad eclesiástica, siempre que sean aptos o puedan adaptarse al uso sagrado, y que convengan a la dignidad del templo y contribuyan realmente a la edificación de los fieles (SC. 120).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5448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dirty="0"/>
              <a:t>7.- COMPETENCIA PARA </a:t>
            </a:r>
            <a:r>
              <a:rPr lang="es-MX" sz="3600" dirty="0" smtClean="0"/>
              <a:t>	PARTICIPAR </a:t>
            </a:r>
            <a:r>
              <a:rPr lang="es-MX" sz="3600" dirty="0"/>
              <a:t>EN LAS </a:t>
            </a:r>
            <a:r>
              <a:rPr lang="es-MX" sz="3600" dirty="0" smtClean="0"/>
              <a:t>	CELEBRACIONES </a:t>
            </a:r>
            <a:r>
              <a:rPr lang="es-MX" sz="3600" dirty="0"/>
              <a:t>DE </a:t>
            </a:r>
            <a:r>
              <a:rPr lang="es-MX" sz="3600" dirty="0" smtClean="0"/>
              <a:t>	SACRAMENTOS, 	SACRAMENTALES </a:t>
            </a:r>
            <a:r>
              <a:rPr lang="es-MX" sz="3600" dirty="0"/>
              <a:t>Y </a:t>
            </a:r>
            <a:r>
              <a:rPr lang="es-MX" sz="3600" dirty="0" smtClean="0"/>
              <a:t>PIEDAD 	POPULAR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81048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2938331"/>
          </a:xfrm>
        </p:spPr>
        <p:txBody>
          <a:bodyPr>
            <a:normAutofit lnSpcReduction="10000"/>
          </a:bodyPr>
          <a:lstStyle/>
          <a:p>
            <a:r>
              <a:rPr lang="es-MX" dirty="0"/>
              <a:t>	</a:t>
            </a:r>
            <a:r>
              <a:rPr lang="es-MX" dirty="0" smtClean="0"/>
              <a:t>*Se </a:t>
            </a:r>
            <a:r>
              <a:rPr lang="es-MX" dirty="0"/>
              <a:t>debe de poner de relieve el aspecto eclesial de la celebración, cuidando de que no se cante nada que atente contra </a:t>
            </a:r>
            <a:r>
              <a:rPr lang="es-MX" dirty="0" smtClean="0"/>
              <a:t>esto.</a:t>
            </a:r>
          </a:p>
          <a:p>
            <a:endParaRPr lang="es-MX" dirty="0"/>
          </a:p>
          <a:p>
            <a:r>
              <a:rPr lang="es-MX" dirty="0"/>
              <a:t>	</a:t>
            </a:r>
            <a:r>
              <a:rPr lang="es-MX" dirty="0" smtClean="0"/>
              <a:t>*A </a:t>
            </a:r>
            <a:r>
              <a:rPr lang="es-MX" dirty="0"/>
              <a:t>través de la música y el canto litúrgico puede tenerse una gran eficacia para alimentar la piedad de </a:t>
            </a:r>
            <a:r>
              <a:rPr lang="es-MX" dirty="0" smtClean="0"/>
              <a:t>los.</a:t>
            </a:r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s-MX" sz="2700" dirty="0" smtClean="0">
                <a:effectLst/>
              </a:rPr>
              <a:t>	</a:t>
            </a:r>
            <a:r>
              <a:rPr lang="es-MX" sz="2700" dirty="0" smtClean="0">
                <a:solidFill>
                  <a:schemeClr val="tx1"/>
                </a:solidFill>
                <a:effectLst/>
              </a:rPr>
              <a:t>*La </a:t>
            </a:r>
            <a:r>
              <a:rPr lang="es-MX" sz="2700" dirty="0">
                <a:solidFill>
                  <a:schemeClr val="tx1"/>
                </a:solidFill>
                <a:effectLst/>
              </a:rPr>
              <a:t>música </a:t>
            </a:r>
            <a:r>
              <a:rPr lang="es-MX" sz="2700" dirty="0" smtClean="0">
                <a:solidFill>
                  <a:schemeClr val="tx1"/>
                </a:solidFill>
                <a:effectLst/>
              </a:rPr>
              <a:t>litúrgica en otras celebraciones. </a:t>
            </a:r>
            <a:br>
              <a:rPr lang="es-MX" sz="2700" dirty="0" smtClean="0">
                <a:solidFill>
                  <a:schemeClr val="tx1"/>
                </a:solidFill>
                <a:effectLst/>
              </a:rPr>
            </a:br>
            <a:r>
              <a:rPr lang="es-MX" sz="2700" dirty="0" smtClean="0">
                <a:solidFill>
                  <a:schemeClr val="tx1"/>
                </a:solidFill>
                <a:effectLst/>
              </a:rPr>
              <a:t>Hay que poner </a:t>
            </a:r>
            <a:r>
              <a:rPr lang="es-MX" sz="2700" dirty="0">
                <a:solidFill>
                  <a:schemeClr val="tx1"/>
                </a:solidFill>
                <a:effectLst/>
              </a:rPr>
              <a:t>atención en lo  propio de esos ritos, y cantar </a:t>
            </a:r>
            <a:r>
              <a:rPr lang="es-MX" sz="2700" dirty="0" smtClean="0">
                <a:solidFill>
                  <a:schemeClr val="tx1"/>
                </a:solidFill>
                <a:effectLst/>
              </a:rPr>
              <a:t>solo en </a:t>
            </a:r>
            <a:r>
              <a:rPr lang="es-MX" sz="2700" dirty="0">
                <a:solidFill>
                  <a:schemeClr val="tx1"/>
                </a:solidFill>
                <a:effectLst/>
              </a:rPr>
              <a:t>los espacios que se marcan en la dinámica de la celebración.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r>
              <a:rPr lang="es-MX" dirty="0">
                <a:effectLst/>
              </a:rPr>
              <a:t>	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28028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1</a:t>
            </a:r>
            <a:r>
              <a:rPr lang="es-MX" dirty="0"/>
              <a:t>.-  Todo instrumento es digno de participar en la liturgia, si se toca debidamente (SC 120; MS 62-64; OPMS-CEM 30-33</a:t>
            </a:r>
            <a:r>
              <a:rPr lang="es-MX" dirty="0" smtClean="0"/>
              <a:t>).</a:t>
            </a:r>
          </a:p>
          <a:p>
            <a:pPr lvl="0"/>
            <a:endParaRPr lang="es-MX" dirty="0"/>
          </a:p>
          <a:p>
            <a:pPr lvl="0"/>
            <a:r>
              <a:rPr lang="es-MX" dirty="0"/>
              <a:t>2.- Todo canto que se usa en la liturgia debe ser compuesto expresamente para ella (SC 121; MS 4;OPMS-CEM 11-19).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s-MX" sz="3600" dirty="0" smtClean="0">
                <a:effectLst/>
              </a:rPr>
              <a:t/>
            </a:r>
            <a:br>
              <a:rPr lang="es-MX" sz="3600" dirty="0" smtClean="0">
                <a:effectLst/>
              </a:rPr>
            </a:br>
            <a:r>
              <a:rPr lang="es-MX" sz="3600" dirty="0" smtClean="0">
                <a:effectLst/>
              </a:rPr>
              <a:t>DECÁLOGO </a:t>
            </a:r>
            <a:r>
              <a:rPr lang="es-MX" sz="3600" dirty="0">
                <a:effectLst/>
              </a:rPr>
              <a:t>DEL </a:t>
            </a:r>
            <a:r>
              <a:rPr lang="es-MX" sz="3600" dirty="0" smtClean="0">
                <a:effectLst/>
              </a:rPr>
              <a:t>MINISTRO </a:t>
            </a:r>
            <a:r>
              <a:rPr lang="es-MX" sz="3600" dirty="0">
                <a:effectLst/>
              </a:rPr>
              <a:t>DE CANTO LITÚRGICO.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037790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dirty="0" smtClean="0"/>
              <a:t>3</a:t>
            </a:r>
            <a:r>
              <a:rPr lang="es-MX" dirty="0"/>
              <a:t>.- El canto y la música deben estar al servicio de la Palabra (SC 121c; MS 5c; OPMS-CEM3</a:t>
            </a:r>
            <a:r>
              <a:rPr lang="es-MX" dirty="0" smtClean="0"/>
              <a:t>).</a:t>
            </a:r>
          </a:p>
          <a:p>
            <a:pPr lvl="0"/>
            <a:endParaRPr lang="es-MX" dirty="0"/>
          </a:p>
          <a:p>
            <a:pPr lvl="0"/>
            <a:endParaRPr lang="es-MX" dirty="0" smtClean="0"/>
          </a:p>
          <a:p>
            <a:pPr lvl="0"/>
            <a:r>
              <a:rPr lang="es-MX" dirty="0" smtClean="0"/>
              <a:t>4</a:t>
            </a:r>
            <a:r>
              <a:rPr lang="es-MX" dirty="0"/>
              <a:t>.- Canto, música y letra, deben ayudar a la comunidad a expresar su fe cantando (SC112-114; MS 5; OPMS-CEM 4).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9273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5</a:t>
            </a:r>
            <a:r>
              <a:rPr lang="es-MX" dirty="0"/>
              <a:t>.- El canto y la música son parte </a:t>
            </a:r>
            <a:r>
              <a:rPr lang="es-MX" dirty="0" err="1"/>
              <a:t>integrande</a:t>
            </a:r>
            <a:r>
              <a:rPr lang="es-MX" dirty="0"/>
              <a:t> de la celebración litúrgica, nunca motivo de adorno o lucimiento personal. (SC 113a, MS 11. 16c; OPMS-CEM 23-25</a:t>
            </a:r>
            <a:r>
              <a:rPr lang="es-MX" dirty="0" smtClean="0"/>
              <a:t>).</a:t>
            </a:r>
          </a:p>
          <a:p>
            <a:pPr lvl="0"/>
            <a:endParaRPr lang="es-MX" dirty="0"/>
          </a:p>
          <a:p>
            <a:pPr lvl="0"/>
            <a:r>
              <a:rPr lang="es-MX" dirty="0"/>
              <a:t>6.- deben preferirse los cantos inspirados en los salmos o en la Palabra de Dios a otro tipo de cantos llamados: piadosos o sentimentales (SC 116 a, 121c; MS 39c, 46; OPMS-CEM 17-18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7441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Toda </a:t>
            </a:r>
            <a:r>
              <a:rPr lang="es-MX" dirty="0"/>
              <a:t>celebración litúrgica tiene como objetivo la gloria de Dios y la santificación de los </a:t>
            </a:r>
            <a:r>
              <a:rPr lang="es-MX" dirty="0" smtClean="0"/>
              <a:t>hombres…… </a:t>
            </a:r>
            <a:r>
              <a:rPr lang="es-MX" dirty="0"/>
              <a:t>Por lo cual, se debe promover en todo momento que la participación de los fieles en los actos litúrgicos sea de manera “</a:t>
            </a:r>
            <a:r>
              <a:rPr lang="es-MX" b="1" dirty="0"/>
              <a:t>consciente, activa y fructuosa</a:t>
            </a:r>
            <a:r>
              <a:rPr lang="es-MX" dirty="0"/>
              <a:t>” (SC 11).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/>
                </a:solidFill>
              </a:rPr>
              <a:t>VADEMECUM DEL MINISTRO DE CANTO LITÚRGICO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31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7</a:t>
            </a:r>
            <a:r>
              <a:rPr lang="es-MX" dirty="0"/>
              <a:t>.- los cantos que acompañan la acción litúrgica: entrada, ofrendas , comunión, no deben prolongarse más allá de esos momentos. (IGMS 46-48. 74. 86-87</a:t>
            </a:r>
            <a:r>
              <a:rPr lang="es-MX" dirty="0" smtClean="0"/>
              <a:t>).</a:t>
            </a:r>
          </a:p>
          <a:p>
            <a:pPr lvl="0"/>
            <a:endParaRPr lang="es-MX" dirty="0"/>
          </a:p>
          <a:p>
            <a:pPr lvl="0"/>
            <a:r>
              <a:rPr lang="es-MX" dirty="0"/>
              <a:t>8.- El canto debe de apoyar y expresar la acción litúrgica que se realiza: procesión de ofrendas, comunión, etc. (MS 7.11.16; OPMS-CEM 44-46).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8545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9</a:t>
            </a:r>
            <a:r>
              <a:rPr lang="es-MX" dirty="0"/>
              <a:t>.- Los cantos y la música que se toque, deben de estar de acuerdo con los tiempos litúrgicos que celebra la Iglesia (MS 32.26; OPMS-CEM 43-45</a:t>
            </a:r>
            <a:r>
              <a:rPr lang="es-MX" dirty="0" smtClean="0"/>
              <a:t>).</a:t>
            </a:r>
          </a:p>
          <a:p>
            <a:pPr lvl="0"/>
            <a:endParaRPr lang="es-MX" dirty="0"/>
          </a:p>
          <a:p>
            <a:pPr lvl="0"/>
            <a:r>
              <a:rPr lang="es-MX" dirty="0"/>
              <a:t>10.- Deben de excluirse de la acción litúrgica los cantos y la música compuestos para otros fines, independientemente de su belleza o nobleza de los mismos (evítense las parodias) (MS 53c; OPMS 36-49).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6474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Autofit/>
          </a:bodyPr>
          <a:lstStyle/>
          <a:p>
            <a:r>
              <a:rPr lang="es-MX" sz="3200" dirty="0"/>
              <a:t>En los actos litúrgicos, sobre todo en la Eucaristía, la participación activa estará en el fomento de  “las aclamaciones del pueblo, las respuestas las salmodias, las antífonas, los cantos y también las acciones, gestos y posturas corporales” (SC 30), además de no olvidarnos de  los momentos de silencio</a:t>
            </a:r>
          </a:p>
        </p:txBody>
      </p:sp>
    </p:spTree>
    <p:extLst>
      <p:ext uri="{BB962C8B-B14F-4D97-AF65-F5344CB8AC3E}">
        <p14:creationId xmlns:p14="http://schemas.microsoft.com/office/powerpoint/2010/main" xmlns="" val="138783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/>
              <a:t>Para que haya una mejor participación de la asamblea en el canto litúrgico, es muy importante que el cantor o el coro que anima a dicha participación tenga conciencia de su ministerio y lo desarrolle correctamente.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1820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/>
              <a:t>SU IMPORTANCIA. </a:t>
            </a:r>
            <a:endParaRPr lang="es-MX" dirty="0" smtClean="0"/>
          </a:p>
          <a:p>
            <a:pPr algn="just"/>
            <a:r>
              <a:rPr lang="es-MX" dirty="0" smtClean="0"/>
              <a:t>Ser </a:t>
            </a:r>
            <a:r>
              <a:rPr lang="es-MX" dirty="0"/>
              <a:t>un buen animador de la asamblea, no consiste en tener solo una gran preparación técnica; “consiste más bien en querer a la asamblea, conocerla, conocer el Espíritu que actúa en ella, ser consciente de su nivel y sus posibilidades, para llevarla progresivamente, desde una cotas mínimas (cantos sencillos y populares: aclamaciones, respuestas al salmo, etc.) hasta formas más cultas y elevadas.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700" dirty="0" smtClean="0">
                <a:solidFill>
                  <a:schemeClr val="tx1"/>
                </a:solidFill>
                <a:effectLst/>
              </a:rPr>
              <a:t>Notas </a:t>
            </a:r>
            <a:r>
              <a:rPr lang="es-MX" sz="2700" dirty="0">
                <a:solidFill>
                  <a:schemeClr val="tx1"/>
                </a:solidFill>
                <a:effectLst/>
              </a:rPr>
              <a:t>que deben  ser tomadas muy en cuenta por aquellos que son </a:t>
            </a:r>
            <a:r>
              <a:rPr lang="es-MX" sz="2700" i="1" dirty="0">
                <a:solidFill>
                  <a:schemeClr val="tx1"/>
                </a:solidFill>
                <a:effectLst/>
              </a:rPr>
              <a:t>ministros de canto litúrgico</a:t>
            </a:r>
            <a:r>
              <a:rPr lang="es-MX" sz="2700" dirty="0">
                <a:solidFill>
                  <a:schemeClr val="tx1"/>
                </a:solidFill>
                <a:effectLst/>
              </a:rPr>
              <a:t>.</a:t>
            </a:r>
            <a:r>
              <a:rPr lang="es-MX" sz="2700" dirty="0">
                <a:effectLst/>
              </a:rPr>
              <a:t/>
            </a:r>
            <a:br>
              <a:rPr lang="es-MX" sz="2700" dirty="0">
                <a:effectLst/>
              </a:rPr>
            </a:br>
            <a:endParaRPr lang="es-MX" sz="2700" dirty="0"/>
          </a:p>
        </p:txBody>
      </p:sp>
    </p:spTree>
    <p:extLst>
      <p:ext uri="{BB962C8B-B14F-4D97-AF65-F5344CB8AC3E}">
        <p14:creationId xmlns:p14="http://schemas.microsoft.com/office/powerpoint/2010/main" xmlns="" val="14390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endParaRPr lang="es-MX" dirty="0" smtClean="0"/>
          </a:p>
          <a:p>
            <a:pPr marL="109728" lvl="0" indent="0" algn="just">
              <a:buNone/>
            </a:pPr>
            <a:r>
              <a:rPr lang="es-MX" sz="2800" dirty="0" smtClean="0"/>
              <a:t>Hacer </a:t>
            </a:r>
            <a:r>
              <a:rPr lang="es-MX" sz="2800" dirty="0"/>
              <a:t>cantar - ¡y cantar bien!- a la asamblea, es hacer que ésta celebre y exprese mejor su fe, a través del canto. El animador debe conocer tanto la liturgia como saber música.” (A. ALCALDE. Pastoral del canto litúrgico, Sal </a:t>
            </a:r>
            <a:r>
              <a:rPr lang="es-MX" sz="2800" dirty="0" err="1"/>
              <a:t>Terrae</a:t>
            </a:r>
            <a:r>
              <a:rPr lang="es-MX" sz="2800" dirty="0"/>
              <a:t>, Santander 1997, p. 54). </a:t>
            </a:r>
          </a:p>
          <a:p>
            <a:pPr marL="109728" indent="0"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295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“ha </a:t>
            </a:r>
            <a:r>
              <a:rPr lang="es-MX" dirty="0"/>
              <a:t>de ser un miembro activo de la comunidad, en la que ejerce el </a:t>
            </a:r>
            <a:r>
              <a:rPr lang="es-MX" dirty="0" smtClean="0"/>
              <a:t>ministerio de: </a:t>
            </a:r>
            <a:r>
              <a:rPr lang="es-MX" dirty="0"/>
              <a:t>armonizar y conjuntar los diferentes elementos musicales (instrumentos, cantores, elección de cantos, etc.), para poder manifestar por medio de ellos la oración cantada de la asamblea que se eleva al Creador</a:t>
            </a:r>
            <a:r>
              <a:rPr lang="es-MX" dirty="0" smtClean="0"/>
              <a:t>….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effectLst/>
              </a:rPr>
              <a:t>2.- SU </a:t>
            </a:r>
            <a:r>
              <a:rPr lang="es-MX" dirty="0">
                <a:effectLst/>
              </a:rPr>
              <a:t>MINISTERIO.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239420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</TotalTime>
  <Words>1951</Words>
  <Application>Microsoft Office PowerPoint</Application>
  <PresentationFormat>Presentación en pantalla (4:3)</PresentationFormat>
  <Paragraphs>151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Concurrencia</vt:lpstr>
      <vt:lpstr>Diapositiva 1</vt:lpstr>
      <vt:lpstr>VADEMECUM DEL MINISTRO DE CANTO LITÚRGICO.</vt:lpstr>
      <vt:lpstr>EL MINISTRO DE CANTO LITÚRGICO.</vt:lpstr>
      <vt:lpstr>VADEMECUM DEL MINISTRO DE CANTO LITÚRGICO</vt:lpstr>
      <vt:lpstr>Diapositiva 5</vt:lpstr>
      <vt:lpstr>Diapositiva 6</vt:lpstr>
      <vt:lpstr>Notas que deben  ser tomadas muy en cuenta por aquellos que son ministros de canto litúrgico. </vt:lpstr>
      <vt:lpstr>Diapositiva 8</vt:lpstr>
      <vt:lpstr>2.- SU MINISTERIO. </vt:lpstr>
      <vt:lpstr>El animador ha de estar en la asamblea, pero sin desviar la atención de la celebración hacia él. </vt:lpstr>
      <vt:lpstr>Diapositiva 11</vt:lpstr>
      <vt:lpstr>3.- SU PERFIL FORMATIVO. </vt:lpstr>
      <vt:lpstr>FORMACIÓN CRISTIANA. </vt:lpstr>
      <vt:lpstr>FORMACIÓN LITÚRGICA. </vt:lpstr>
      <vt:lpstr>FORMACIÓN TÉCNICA.  </vt:lpstr>
      <vt:lpstr>Diapositiva 16</vt:lpstr>
      <vt:lpstr>* CANTOS PROCESIONAL – DE ENTRADA- IGMR. 46-47. </vt:lpstr>
      <vt:lpstr>* INVOCACIÓN, SEÑOR TEN PIEDAD. IGMR 52. </vt:lpstr>
      <vt:lpstr>* HIMNO DEL GLORIA. IGMR 53. </vt:lpstr>
      <vt:lpstr>* SALMO RESPONSORIAL. IGMR 61.  </vt:lpstr>
      <vt:lpstr>CANTO DEL ALELUYA. IGMR 62-63. </vt:lpstr>
      <vt:lpstr>PRESENTACIÓN DE DONES. IGMR 74. </vt:lpstr>
      <vt:lpstr>CANTO DEL SANTO.IGMR 79b. </vt:lpstr>
      <vt:lpstr>DOXOLOGÍA. IGMR. 79h.</vt:lpstr>
      <vt:lpstr>PADRE NUESTRO.IGMR. 81</vt:lpstr>
      <vt:lpstr>FRACCIÓN DEL PAN,  CORDERO DE DIOS. IGMR 83. </vt:lpstr>
      <vt:lpstr>CANTO DE COMUNIÓN. IGMR 88.  </vt:lpstr>
      <vt:lpstr>CANTO FINAL.  </vt:lpstr>
      <vt:lpstr>Diapositiva 29</vt:lpstr>
      <vt:lpstr>¿Cómo se puede discernir si un canto es apropiado para la celebración litúrgica?. </vt:lpstr>
      <vt:lpstr>Diapositiva 31</vt:lpstr>
      <vt:lpstr>Diapositiva 32</vt:lpstr>
      <vt:lpstr>*Sin duda el instrumento más adecuado es el órgano de tubos; por su sonido, porque  sosteniendo el canto de la asamblea ayuda a comunicarse de manera efectiva con las realidades celestiales (cfr. SC. 120).</vt:lpstr>
      <vt:lpstr>Diapositiva 34</vt:lpstr>
      <vt:lpstr>Diapositiva 35</vt:lpstr>
      <vt:lpstr> *La música litúrgica en otras celebraciones.  Hay que poner atención en lo  propio de esos ritos, y cantar solo en los espacios que se marcan en la dinámica de la celebración.  </vt:lpstr>
      <vt:lpstr> DECÁLOGO DEL MINISTRO DE CANTO LITÚRGICO. </vt:lpstr>
      <vt:lpstr>Diapositiva 38</vt:lpstr>
      <vt:lpstr>Diapositiva 39</vt:lpstr>
      <vt:lpstr>Diapositiva 40</vt:lpstr>
      <vt:lpstr>Diapositiva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MINISTRO DE CANTO LITÚRGICO.</dc:title>
  <dc:creator>WINDOWS</dc:creator>
  <cp:lastModifiedBy>WinuE</cp:lastModifiedBy>
  <cp:revision>17</cp:revision>
  <dcterms:created xsi:type="dcterms:W3CDTF">2013-04-23T13:32:32Z</dcterms:created>
  <dcterms:modified xsi:type="dcterms:W3CDTF">2013-06-06T19:04:22Z</dcterms:modified>
</cp:coreProperties>
</file>